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kadusumilli/Voxelnet#data-prepara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56e8235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56e8235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dk1"/>
                </a:solidFill>
              </a:rPr>
              <a:t>Note:</a:t>
            </a:r>
            <a:r>
              <a:rPr lang="en" sz="1000">
                <a:solidFill>
                  <a:schemeClr val="dk1"/>
                </a:solidFill>
              </a:rPr>
              <a:t> </a:t>
            </a:r>
            <a:r>
              <a:rPr i="1" lang="en" sz="1000">
                <a:solidFill>
                  <a:schemeClr val="dk1"/>
                </a:solidFill>
              </a:rPr>
              <a:t>while training, number of detections became closer to ground truth but recall and AP became lower. Maybe it needs to train more and use different learning rate and different threshold as well. Currently used threshold is 0.5.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f020e0a89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f020e0a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solidFill>
                  <a:srgbClr val="2E74B5"/>
                </a:solidFill>
              </a:rPr>
              <a:t>·</a:t>
            </a:r>
            <a:r>
              <a:rPr lang="en" sz="700">
                <a:solidFill>
                  <a:srgbClr val="2E74B5"/>
                </a:solidFill>
                <a:latin typeface="Times New Roman"/>
                <a:ea typeface="Times New Roman"/>
                <a:cs typeface="Times New Roman"/>
                <a:sym typeface="Times New Roman"/>
              </a:rPr>
              <a:t>    </a:t>
            </a:r>
            <a:r>
              <a:rPr lang="en">
                <a:solidFill>
                  <a:schemeClr val="dk1"/>
                </a:solidFill>
              </a:rPr>
              <a:t>Hard to get all voxels from PV-RCNN to calculate occlusion parameter and area parameter as I couldn’t understand all its implementation steps in right way.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f020e0a89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f020e0a8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en" sz="1000">
                <a:solidFill>
                  <a:srgbClr val="595959"/>
                </a:solidFill>
              </a:rPr>
              <a:t>These features would be used to initiatory re-weight the voxel features from the LiDAR feature map and the pixel features from the camera feature map.</a:t>
            </a:r>
            <a:br>
              <a:rPr i="1" lang="en" sz="1000">
                <a:solidFill>
                  <a:srgbClr val="595959"/>
                </a:solidFill>
              </a:rPr>
            </a:br>
            <a:r>
              <a:rPr lang="en" sz="900">
                <a:solidFill>
                  <a:schemeClr val="dk1"/>
                </a:solidFill>
              </a:rPr>
              <a:t>Features of a voxel coming from the LiDAR/Camera feature map are expressed by bv/bp</a:t>
            </a:r>
            <a:r>
              <a:rPr lang="en" sz="1000">
                <a:solidFill>
                  <a:schemeClr val="dk1"/>
                </a:solidFill>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f020e0a89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f020e0a8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000">
                <a:solidFill>
                  <a:schemeClr val="dk1"/>
                </a:solidFill>
              </a:rPr>
              <a:t>The re-weighted voxel features, re-weighted pixel features, and voxel-pixel pair parameter features are combined and transformed into the fused voxel features and pixel features.</a:t>
            </a:r>
            <a:br>
              <a:rPr lang="en" sz="1000">
                <a:solidFill>
                  <a:schemeClr val="dk1"/>
                </a:solidFill>
              </a:rPr>
            </a:br>
            <a:r>
              <a:rPr lang="en" sz="1000">
                <a:solidFill>
                  <a:schemeClr val="dk1"/>
                </a:solidFill>
              </a:rPr>
              <a:t>The fused voxel features and fused pixel features, which serve as residuals, are appended to the original features. Finally, fused feature maps substitute the original feature maps and return to backbone networks.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f020e0a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f020e0a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900">
                <a:solidFill>
                  <a:schemeClr val="dk1"/>
                </a:solidFill>
              </a:rPr>
              <a:t>In the paper, for 3D backbone network side, they mentioned that they insert the VPF layer to the first, the second, or the third down-sampling layer. The results show that bridging the VPF layer on the second down sampling layer pair for all the classes is the best choice.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c6c4f3fc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c6c4f3f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56e8235c4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56e8235c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56e8235c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56e8235c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56e8235c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56e8235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56e8235c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56e8235c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56e8235c4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56e8235c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f020e0a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f020e0a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900">
                <a:solidFill>
                  <a:schemeClr val="dk1"/>
                </a:solidFill>
              </a:rPr>
              <a:t>First, the LiDAR stream voxelizes the point cloud and utilizes a 3D backbone network to</a:t>
            </a:r>
            <a:r>
              <a:rPr lang="en" sz="1000">
                <a:solidFill>
                  <a:schemeClr val="dk1"/>
                </a:solidFill>
              </a:rPr>
              <a:t> </a:t>
            </a:r>
            <a:r>
              <a:rPr lang="en" sz="900">
                <a:solidFill>
                  <a:schemeClr val="dk1"/>
                </a:solidFill>
              </a:rPr>
              <a:t>extract features.</a:t>
            </a:r>
            <a:br>
              <a:rPr lang="en" sz="900">
                <a:solidFill>
                  <a:schemeClr val="dk1"/>
                </a:solidFill>
              </a:rPr>
            </a:br>
            <a:r>
              <a:rPr lang="en" sz="900">
                <a:solidFill>
                  <a:schemeClr val="dk1"/>
                </a:solidFill>
              </a:rPr>
              <a:t>At the same time, the camera stream utilizes a 2D backbone network to extract features.</a:t>
            </a:r>
            <a:br>
              <a:rPr lang="en" sz="900">
                <a:solidFill>
                  <a:schemeClr val="dk1"/>
                </a:solidFill>
              </a:rPr>
            </a:br>
            <a:r>
              <a:rPr lang="en" sz="900">
                <a:solidFill>
                  <a:schemeClr val="dk1"/>
                </a:solidFill>
              </a:rPr>
              <a:t>Then, their feature</a:t>
            </a:r>
            <a:r>
              <a:rPr lang="en" sz="1000">
                <a:solidFill>
                  <a:schemeClr val="dk1"/>
                </a:solidFill>
              </a:rPr>
              <a:t> </a:t>
            </a:r>
            <a:r>
              <a:rPr lang="en" sz="900">
                <a:solidFill>
                  <a:schemeClr val="dk1"/>
                </a:solidFill>
              </a:rPr>
              <a:t>maps are fed into the voxel-pixel fusion layer to fuse.</a:t>
            </a:r>
            <a:br>
              <a:rPr lang="en" sz="900">
                <a:solidFill>
                  <a:schemeClr val="dk1"/>
                </a:solidFill>
              </a:rPr>
            </a:br>
            <a:r>
              <a:rPr lang="en" sz="900">
                <a:solidFill>
                  <a:schemeClr val="dk1"/>
                </a:solidFill>
              </a:rPr>
              <a:t>Finally, the fused features are passed to the region proposal network and</a:t>
            </a:r>
            <a:r>
              <a:rPr lang="en" sz="1000">
                <a:solidFill>
                  <a:schemeClr val="dk1"/>
                </a:solidFill>
              </a:rPr>
              <a:t> </a:t>
            </a:r>
            <a:r>
              <a:rPr lang="en" sz="900">
                <a:solidFill>
                  <a:schemeClr val="dk1"/>
                </a:solidFill>
              </a:rPr>
              <a:t>detection network to obtain the detection.</a:t>
            </a:r>
            <a:br>
              <a:rPr lang="en" sz="900">
                <a:solidFill>
                  <a:schemeClr val="dk1"/>
                </a:solidFill>
              </a:rPr>
            </a:br>
            <a:r>
              <a:rPr lang="en" sz="900">
                <a:solidFill>
                  <a:schemeClr val="dk1"/>
                </a:solidFill>
              </a:rPr>
              <a:t>Besides, the 2D detection task in the camera stream is auxiliary for training, which</a:t>
            </a:r>
            <a:r>
              <a:rPr lang="en" sz="1000">
                <a:solidFill>
                  <a:schemeClr val="dk1"/>
                </a:solidFill>
              </a:rPr>
              <a:t> </a:t>
            </a:r>
            <a:r>
              <a:rPr lang="en" sz="900">
                <a:solidFill>
                  <a:schemeClr val="dk1"/>
                </a:solidFill>
              </a:rPr>
              <a:t>can be removed during inference 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https://github.com/gkadusumilli/Voxelnet#data-preparation</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56e8235c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56e8235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56e8235c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56e8235c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rive.google.com/drive/folders/1KbWYcQFVECETxJfH1M0zf8MEy_ZlQ5y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3A83"/>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VPFNet For 3D Object Detection</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15.02.2022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Cascade RCNN 4 Epochs</a:t>
            </a:r>
            <a:endParaRPr/>
          </a:p>
        </p:txBody>
      </p:sp>
      <p:pic>
        <p:nvPicPr>
          <p:cNvPr id="133" name="Google Shape;133;p22"/>
          <p:cNvPicPr preferRelativeResize="0"/>
          <p:nvPr/>
        </p:nvPicPr>
        <p:blipFill rotWithShape="1">
          <a:blip r:embed="rId3">
            <a:alphaModFix/>
          </a:blip>
          <a:srcRect b="0" l="0" r="0" t="38099"/>
          <a:stretch/>
        </p:blipFill>
        <p:spPr>
          <a:xfrm>
            <a:off x="984750" y="3195850"/>
            <a:ext cx="7174499" cy="1430600"/>
          </a:xfrm>
          <a:prstGeom prst="rect">
            <a:avLst/>
          </a:prstGeom>
          <a:noFill/>
          <a:ln>
            <a:noFill/>
          </a:ln>
        </p:spPr>
      </p:pic>
      <p:pic>
        <p:nvPicPr>
          <p:cNvPr id="134" name="Google Shape;134;p22"/>
          <p:cNvPicPr preferRelativeResize="0"/>
          <p:nvPr/>
        </p:nvPicPr>
        <p:blipFill>
          <a:blip r:embed="rId4">
            <a:alphaModFix/>
          </a:blip>
          <a:stretch>
            <a:fillRect/>
          </a:stretch>
        </p:blipFill>
        <p:spPr>
          <a:xfrm>
            <a:off x="2200275" y="1336825"/>
            <a:ext cx="4743450" cy="173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Feature Generating Module</a:t>
            </a:r>
            <a:endParaRPr/>
          </a:p>
        </p:txBody>
      </p:sp>
      <p:sp>
        <p:nvSpPr>
          <p:cNvPr id="140" name="Google Shape;140;p23"/>
          <p:cNvSpPr txBox="1"/>
          <p:nvPr>
            <p:ph idx="2" type="body"/>
          </p:nvPr>
        </p:nvSpPr>
        <p:spPr>
          <a:xfrm>
            <a:off x="3585150" y="1602675"/>
            <a:ext cx="51369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It’s to generate parameter features to represent the deterministic characteristics of each voxel-pixel.</a:t>
            </a:r>
            <a:endParaRPr sz="1600"/>
          </a:p>
          <a:p>
            <a:pPr indent="-330200" lvl="0" marL="457200" rtl="0" algn="l">
              <a:spcBef>
                <a:spcPts val="1200"/>
              </a:spcBef>
              <a:spcAft>
                <a:spcPts val="0"/>
              </a:spcAft>
              <a:buSzPts val="1600"/>
              <a:buChar char="●"/>
            </a:pPr>
            <a:r>
              <a:rPr lang="en" sz="1600"/>
              <a:t>Density parameter </a:t>
            </a:r>
            <a:endParaRPr sz="1600"/>
          </a:p>
          <a:p>
            <a:pPr indent="-330200" lvl="0" marL="457200" rtl="0" algn="l">
              <a:spcBef>
                <a:spcPts val="1200"/>
              </a:spcBef>
              <a:spcAft>
                <a:spcPts val="0"/>
              </a:spcAft>
              <a:buSzPts val="1600"/>
              <a:buChar char="●"/>
            </a:pPr>
            <a:r>
              <a:rPr lang="en" sz="1600"/>
              <a:t>Occlusion parameter</a:t>
            </a:r>
            <a:br>
              <a:rPr lang="en" sz="1600"/>
            </a:br>
            <a:endParaRPr sz="1600"/>
          </a:p>
          <a:p>
            <a:pPr indent="-330200" lvl="0" marL="457200" rtl="0" algn="l">
              <a:spcBef>
                <a:spcPts val="1200"/>
              </a:spcBef>
              <a:spcAft>
                <a:spcPts val="0"/>
              </a:spcAft>
              <a:buSzPts val="1600"/>
              <a:buChar char="●"/>
            </a:pPr>
            <a:r>
              <a:rPr lang="en" sz="1600"/>
              <a:t>Area parameter</a:t>
            </a:r>
            <a:endParaRPr sz="1600"/>
          </a:p>
          <a:p>
            <a:pPr indent="-330200" lvl="0" marL="457200" rtl="0" algn="l">
              <a:spcBef>
                <a:spcPts val="1200"/>
              </a:spcBef>
              <a:spcAft>
                <a:spcPts val="1200"/>
              </a:spcAft>
              <a:buSzPts val="1600"/>
              <a:buChar char="●"/>
            </a:pPr>
            <a:r>
              <a:rPr lang="en" sz="1600"/>
              <a:t>Contrast parameter</a:t>
            </a:r>
            <a:endParaRPr sz="1600"/>
          </a:p>
        </p:txBody>
      </p:sp>
      <p:pic>
        <p:nvPicPr>
          <p:cNvPr id="141" name="Google Shape;141;p23"/>
          <p:cNvPicPr preferRelativeResize="0"/>
          <p:nvPr/>
        </p:nvPicPr>
        <p:blipFill>
          <a:blip r:embed="rId3">
            <a:alphaModFix/>
          </a:blip>
          <a:stretch>
            <a:fillRect/>
          </a:stretch>
        </p:blipFill>
        <p:spPr>
          <a:xfrm>
            <a:off x="127650" y="1602675"/>
            <a:ext cx="3198074" cy="308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Parameter-Based Weighting Module</a:t>
            </a:r>
            <a:endParaRPr/>
          </a:p>
        </p:txBody>
      </p:sp>
      <p:sp>
        <p:nvSpPr>
          <p:cNvPr id="147" name="Google Shape;147;p24"/>
          <p:cNvSpPr txBox="1"/>
          <p:nvPr>
            <p:ph idx="2" type="body"/>
          </p:nvPr>
        </p:nvSpPr>
        <p:spPr>
          <a:xfrm>
            <a:off x="3036525" y="1602675"/>
            <a:ext cx="5685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Voxel/Pixel Features</a:t>
            </a:r>
            <a:endParaRPr sz="1600"/>
          </a:p>
        </p:txBody>
      </p:sp>
      <p:pic>
        <p:nvPicPr>
          <p:cNvPr id="148" name="Google Shape;148;p24"/>
          <p:cNvPicPr preferRelativeResize="0"/>
          <p:nvPr/>
        </p:nvPicPr>
        <p:blipFill>
          <a:blip r:embed="rId3">
            <a:alphaModFix/>
          </a:blip>
          <a:stretch>
            <a:fillRect/>
          </a:stretch>
        </p:blipFill>
        <p:spPr>
          <a:xfrm>
            <a:off x="2846425" y="2275200"/>
            <a:ext cx="5429250" cy="165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Voxel-Pixel Fusion Module</a:t>
            </a:r>
            <a:endParaRPr/>
          </a:p>
        </p:txBody>
      </p:sp>
      <p:pic>
        <p:nvPicPr>
          <p:cNvPr id="154" name="Google Shape;154;p25"/>
          <p:cNvPicPr preferRelativeResize="0"/>
          <p:nvPr/>
        </p:nvPicPr>
        <p:blipFill>
          <a:blip r:embed="rId3">
            <a:alphaModFix/>
          </a:blip>
          <a:stretch>
            <a:fillRect/>
          </a:stretch>
        </p:blipFill>
        <p:spPr>
          <a:xfrm>
            <a:off x="2931525" y="2092625"/>
            <a:ext cx="5259050" cy="22455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3">
            <a:alphaModFix/>
          </a:blip>
          <a:stretch>
            <a:fillRect/>
          </a:stretch>
        </p:blipFill>
        <p:spPr>
          <a:xfrm>
            <a:off x="152400" y="935025"/>
            <a:ext cx="8839200" cy="3273456"/>
          </a:xfrm>
          <a:prstGeom prst="rect">
            <a:avLst/>
          </a:prstGeom>
          <a:noFill/>
          <a:ln>
            <a:noFill/>
          </a:ln>
        </p:spPr>
      </p:pic>
      <p:sp>
        <p:nvSpPr>
          <p:cNvPr id="160" name="Google Shape;160;p26"/>
          <p:cNvSpPr txBox="1"/>
          <p:nvPr>
            <p:ph idx="4294967295" type="title"/>
          </p:nvPr>
        </p:nvSpPr>
        <p:spPr>
          <a:xfrm>
            <a:off x="578350" y="513975"/>
            <a:ext cx="7105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 RCNN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4294967295" type="title"/>
          </p:nvPr>
        </p:nvSpPr>
        <p:spPr>
          <a:xfrm>
            <a:off x="578350" y="513975"/>
            <a:ext cx="7105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Cascaded</a:t>
            </a:r>
            <a:r>
              <a:rPr lang="en"/>
              <a:t> RCNN</a:t>
            </a:r>
            <a:endParaRPr/>
          </a:p>
        </p:txBody>
      </p:sp>
      <p:pic>
        <p:nvPicPr>
          <p:cNvPr id="166" name="Google Shape;166;p27"/>
          <p:cNvPicPr preferRelativeResize="0"/>
          <p:nvPr/>
        </p:nvPicPr>
        <p:blipFill>
          <a:blip r:embed="rId3">
            <a:alphaModFix/>
          </a:blip>
          <a:stretch>
            <a:fillRect/>
          </a:stretch>
        </p:blipFill>
        <p:spPr>
          <a:xfrm>
            <a:off x="5097600" y="1452563"/>
            <a:ext cx="3390900" cy="2238375"/>
          </a:xfrm>
          <a:prstGeom prst="rect">
            <a:avLst/>
          </a:prstGeom>
          <a:noFill/>
          <a:ln>
            <a:noFill/>
          </a:ln>
        </p:spPr>
      </p:pic>
      <p:sp>
        <p:nvSpPr>
          <p:cNvPr id="167" name="Google Shape;167;p27"/>
          <p:cNvSpPr txBox="1"/>
          <p:nvPr>
            <p:ph idx="4294967295" type="body"/>
          </p:nvPr>
        </p:nvSpPr>
        <p:spPr>
          <a:xfrm>
            <a:off x="578349" y="1452575"/>
            <a:ext cx="43422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chemeClr val="dk1"/>
              </a:solidFill>
            </a:endParaRPr>
          </a:p>
          <a:p>
            <a:pPr indent="0" lvl="0" marL="0" rtl="0" algn="l">
              <a:spcBef>
                <a:spcPts val="1600"/>
              </a:spcBef>
              <a:spcAft>
                <a:spcPts val="1200"/>
              </a:spcAft>
              <a:buNone/>
            </a:pPr>
            <a:r>
              <a:rPr lang="en" sz="1600"/>
              <a:t>“I” is input image, </a:t>
            </a:r>
            <a:br>
              <a:rPr lang="en" sz="1600"/>
            </a:br>
            <a:r>
              <a:rPr lang="en" sz="1600"/>
              <a:t>“conv” backbone convolutions, </a:t>
            </a:r>
            <a:br>
              <a:rPr lang="en" sz="1600"/>
            </a:br>
            <a:r>
              <a:rPr lang="en" sz="1600"/>
              <a:t>“pool” region-wise feature extraction, </a:t>
            </a:r>
            <a:br>
              <a:rPr lang="en" sz="1600"/>
            </a:br>
            <a:r>
              <a:rPr lang="en" sz="1600"/>
              <a:t>“H” network head, </a:t>
            </a:r>
            <a:br>
              <a:rPr lang="en" sz="1600"/>
            </a:br>
            <a:r>
              <a:rPr lang="en" sz="1600"/>
              <a:t>“B” bounding box,</a:t>
            </a:r>
            <a:br>
              <a:rPr lang="en" sz="1600"/>
            </a:br>
            <a:r>
              <a:rPr lang="en" sz="1600"/>
              <a:t>“C” classification. </a:t>
            </a:r>
            <a:br>
              <a:rPr lang="en" sz="1600"/>
            </a:br>
            <a:r>
              <a:rPr lang="en" sz="1600"/>
              <a:t>“B0” is proposals in all architectures.</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Unresolved Problems</a:t>
            </a:r>
            <a:endParaRPr/>
          </a:p>
        </p:txBody>
      </p:sp>
      <p:sp>
        <p:nvSpPr>
          <p:cNvPr id="173" name="Google Shape;173;p28"/>
          <p:cNvSpPr txBox="1"/>
          <p:nvPr>
            <p:ph idx="1" type="body"/>
          </p:nvPr>
        </p:nvSpPr>
        <p:spPr>
          <a:xfrm>
            <a:off x="454046" y="1070550"/>
            <a:ext cx="8235900" cy="3002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600"/>
              <a:t>Hard to get all voxels from PV-RCNN to calculate occlusion parameter and area parameter as I couldn’t understand all its implementation steps in right way.</a:t>
            </a:r>
            <a:br>
              <a:rPr lang="en" sz="1600"/>
            </a:br>
            <a:r>
              <a:rPr lang="en" sz="1600"/>
              <a:t>This figure is the illustration of the implementation in OpenPCDet, I couldn’t understand outputs of some modules which made me not able to use it.</a:t>
            </a:r>
            <a:endParaRPr sz="2400"/>
          </a:p>
        </p:txBody>
      </p:sp>
      <p:pic>
        <p:nvPicPr>
          <p:cNvPr id="174" name="Google Shape;174;p28"/>
          <p:cNvPicPr preferRelativeResize="0"/>
          <p:nvPr/>
        </p:nvPicPr>
        <p:blipFill>
          <a:blip r:embed="rId3">
            <a:alphaModFix/>
          </a:blip>
          <a:stretch>
            <a:fillRect/>
          </a:stretch>
        </p:blipFill>
        <p:spPr>
          <a:xfrm>
            <a:off x="2337650" y="2504050"/>
            <a:ext cx="6446799" cy="243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Unresolved Problems</a:t>
            </a:r>
            <a:endParaRPr/>
          </a:p>
        </p:txBody>
      </p:sp>
      <p:sp>
        <p:nvSpPr>
          <p:cNvPr id="180" name="Google Shape;180;p29"/>
          <p:cNvSpPr txBox="1"/>
          <p:nvPr>
            <p:ph idx="1" type="body"/>
          </p:nvPr>
        </p:nvSpPr>
        <p:spPr>
          <a:xfrm>
            <a:off x="2368349" y="1070550"/>
            <a:ext cx="6321600" cy="300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Dimensions problem when implementing forward function for VPFNet due to differences between PV-RCNN and Cascaded RCNN as they used different dimensions and I couldn’t change them.</a:t>
            </a:r>
            <a:endParaRPr sz="2400"/>
          </a:p>
          <a:p>
            <a:pPr indent="0" lvl="0" marL="0" rtl="0" algn="l">
              <a:spcBef>
                <a:spcPts val="1200"/>
              </a:spcBef>
              <a:spcAft>
                <a:spcPts val="1200"/>
              </a:spcAft>
              <a:buNone/>
            </a:pPr>
            <a:r>
              <a:t/>
            </a:r>
            <a:endParaRPr sz="1100">
              <a:solidFill>
                <a:srgbClr val="2E74B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86" name="Google Shape;186;p30"/>
          <p:cNvSpPr txBox="1"/>
          <p:nvPr>
            <p:ph idx="1" type="body"/>
          </p:nvPr>
        </p:nvSpPr>
        <p:spPr>
          <a:xfrm>
            <a:off x="2400262" y="129832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 this folder on </a:t>
            </a:r>
            <a:r>
              <a:rPr lang="en" sz="1500" u="sng">
                <a:solidFill>
                  <a:schemeClr val="hlink"/>
                </a:solidFill>
                <a:hlinkClick r:id="rId3"/>
              </a:rPr>
              <a:t>drive </a:t>
            </a:r>
            <a:br>
              <a:rPr lang="en" sz="1500"/>
            </a:br>
            <a:r>
              <a:rPr lang="en" sz="1500"/>
              <a:t>Data and models uploaded in it, and there are 5 notebooks:</a:t>
            </a:r>
            <a:endParaRPr sz="1500"/>
          </a:p>
          <a:p>
            <a:pPr indent="-323850" lvl="0" marL="457200" rtl="0" algn="l">
              <a:spcBef>
                <a:spcPts val="1600"/>
              </a:spcBef>
              <a:spcAft>
                <a:spcPts val="0"/>
              </a:spcAft>
              <a:buSzPts val="1500"/>
              <a:buAutoNum type="arabicPeriod"/>
            </a:pPr>
            <a:r>
              <a:rPr lang="en" sz="1500"/>
              <a:t>Data preparation</a:t>
            </a:r>
            <a:endParaRPr sz="1500"/>
          </a:p>
          <a:p>
            <a:pPr indent="-323850" lvl="0" marL="457200" rtl="0" algn="l">
              <a:spcBef>
                <a:spcPts val="0"/>
              </a:spcBef>
              <a:spcAft>
                <a:spcPts val="0"/>
              </a:spcAft>
              <a:buSzPts val="1500"/>
              <a:buAutoNum type="arabicPeriod"/>
            </a:pPr>
            <a:r>
              <a:rPr lang="en" sz="1500"/>
              <a:t>Visualization “work only locally”</a:t>
            </a:r>
            <a:endParaRPr sz="1500"/>
          </a:p>
          <a:p>
            <a:pPr indent="-323850" lvl="0" marL="457200" rtl="0" algn="l">
              <a:spcBef>
                <a:spcPts val="0"/>
              </a:spcBef>
              <a:spcAft>
                <a:spcPts val="0"/>
              </a:spcAft>
              <a:buSzPts val="1500"/>
              <a:buAutoNum type="arabicPeriod"/>
            </a:pPr>
            <a:r>
              <a:rPr lang="en" sz="1500"/>
              <a:t>Cascaded RCNN “to run and fine-tune it”</a:t>
            </a:r>
            <a:endParaRPr sz="1500"/>
          </a:p>
          <a:p>
            <a:pPr indent="-323850" lvl="0" marL="457200" rtl="0" algn="l">
              <a:spcBef>
                <a:spcPts val="0"/>
              </a:spcBef>
              <a:spcAft>
                <a:spcPts val="0"/>
              </a:spcAft>
              <a:buSzPts val="1500"/>
              <a:buAutoNum type="arabicPeriod"/>
            </a:pPr>
            <a:r>
              <a:rPr lang="en" sz="1500"/>
              <a:t>PV RCNN “to run the demo of the model”</a:t>
            </a:r>
            <a:endParaRPr sz="1500"/>
          </a:p>
          <a:p>
            <a:pPr indent="-323850" lvl="0" marL="457200" rtl="0" algn="l">
              <a:spcBef>
                <a:spcPts val="0"/>
              </a:spcBef>
              <a:spcAft>
                <a:spcPts val="0"/>
              </a:spcAft>
              <a:buSzPts val="1500"/>
              <a:buAutoNum type="arabicPeriod"/>
            </a:pPr>
            <a:r>
              <a:rPr lang="en" sz="1500"/>
              <a:t>VPFNet “to build the model, its modules and use previous two models”</a:t>
            </a:r>
            <a:endParaRPr sz="1500"/>
          </a:p>
          <a:p>
            <a:pPr indent="0" lvl="0" marL="0" rtl="0" algn="l">
              <a:spcBef>
                <a:spcPts val="1600"/>
              </a:spcBef>
              <a:spcAft>
                <a:spcPts val="1600"/>
              </a:spcAft>
              <a:buNone/>
            </a:pPr>
            <a:r>
              <a:rPr lang="en" sz="1500"/>
              <a:t>Note: they will run correctly with OpenPCDet and mmdetection that are in the drive folder as some changes I made in it to make it work correctly on colab.</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79" name="Google Shape;79;p14"/>
          <p:cNvSpPr txBox="1"/>
          <p:nvPr>
            <p:ph idx="1" type="body"/>
          </p:nvPr>
        </p:nvSpPr>
        <p:spPr>
          <a:xfrm>
            <a:off x="471900" y="1919075"/>
            <a:ext cx="33207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t>Many LiDAR-based methods for detecting large objects, single-class object detection, or under easy situations were claimed to perform quite well. However, their performances of detecting small objects or under hard situations did not surpass those of the fusion-based ones due to failure to leverage the image semantics. </a:t>
            </a:r>
            <a:endParaRPr sz="1400"/>
          </a:p>
        </p:txBody>
      </p:sp>
      <p:pic>
        <p:nvPicPr>
          <p:cNvPr id="80" name="Google Shape;80;p14"/>
          <p:cNvPicPr preferRelativeResize="0"/>
          <p:nvPr/>
        </p:nvPicPr>
        <p:blipFill>
          <a:blip r:embed="rId3">
            <a:alphaModFix/>
          </a:blip>
          <a:stretch>
            <a:fillRect/>
          </a:stretch>
        </p:blipFill>
        <p:spPr>
          <a:xfrm>
            <a:off x="3928550" y="1919063"/>
            <a:ext cx="5057075" cy="2373725"/>
          </a:xfrm>
          <a:prstGeom prst="rect">
            <a:avLst/>
          </a:prstGeom>
          <a:noFill/>
          <a:ln>
            <a:noFill/>
          </a:ln>
        </p:spPr>
      </p:pic>
      <p:sp>
        <p:nvSpPr>
          <p:cNvPr id="81" name="Google Shape;81;p14"/>
          <p:cNvSpPr txBox="1"/>
          <p:nvPr/>
        </p:nvSpPr>
        <p:spPr>
          <a:xfrm>
            <a:off x="6000750" y="4419600"/>
            <a:ext cx="15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PV-RCNN result</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proposes</a:t>
            </a:r>
            <a:endParaRPr/>
          </a:p>
        </p:txBody>
      </p:sp>
      <p:sp>
        <p:nvSpPr>
          <p:cNvPr id="92" name="Google Shape;92;p16"/>
          <p:cNvSpPr txBox="1"/>
          <p:nvPr>
            <p:ph idx="1" type="body"/>
          </p:nvPr>
        </p:nvSpPr>
        <p:spPr>
          <a:xfrm>
            <a:off x="471900" y="1621625"/>
            <a:ext cx="8303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deep learning (DL)-embedded fusion-based multi-class 3D object detection network which admits both LiDAR and camera sensor data streams (VPFNet). </a:t>
            </a:r>
            <a:endParaRPr/>
          </a:p>
          <a:p>
            <a:pPr indent="0" lvl="0" marL="0" rtl="0" algn="l">
              <a:spcBef>
                <a:spcPts val="1600"/>
              </a:spcBef>
              <a:spcAft>
                <a:spcPts val="0"/>
              </a:spcAft>
              <a:buNone/>
            </a:pPr>
            <a:r>
              <a:rPr lang="en"/>
              <a:t>Inside this network, a key novel component is called Voxel-Pixel Fusion (VPF) layer, which takes advantage of the geometric relation of a voxel-pixel pair and fuses the voxel features and the pixel features with proper mechanisms.</a:t>
            </a:r>
            <a:endParaRPr/>
          </a:p>
          <a:p>
            <a:pPr indent="0" lvl="0" marL="0" rtl="0" algn="l">
              <a:spcBef>
                <a:spcPts val="1600"/>
              </a:spcBef>
              <a:spcAft>
                <a:spcPts val="1600"/>
              </a:spcAft>
              <a:buNone/>
            </a:pPr>
            <a:r>
              <a:rPr lang="en"/>
              <a:t>The proposed method is evaluated on the KITTI benchmark for multi-class 3D object detection task under multilevel difficulty, and is shown to outperform all state-of-the-art methods in mean average precision (mAP). It is also noteworthy that our approach here ranks the first on the KITTI leaderboard for the challenging pedestrian class.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152400" y="739400"/>
            <a:ext cx="8839202" cy="4284393"/>
          </a:xfrm>
          <a:prstGeom prst="rect">
            <a:avLst/>
          </a:prstGeom>
          <a:noFill/>
          <a:ln>
            <a:noFill/>
          </a:ln>
        </p:spPr>
      </p:pic>
      <p:sp>
        <p:nvSpPr>
          <p:cNvPr id="98" name="Google Shape;98;p17"/>
          <p:cNvSpPr txBox="1"/>
          <p:nvPr>
            <p:ph idx="4294967295" type="title"/>
          </p:nvPr>
        </p:nvSpPr>
        <p:spPr>
          <a:xfrm>
            <a:off x="751875" y="1917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r>
              <a:rPr lang="en"/>
              <a:t>Architecture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104" name="Google Shape;104;p18"/>
          <p:cNvSpPr txBox="1"/>
          <p:nvPr>
            <p:ph idx="1" type="body"/>
          </p:nvPr>
        </p:nvSpPr>
        <p:spPr>
          <a:xfrm>
            <a:off x="2400300" y="1425300"/>
            <a:ext cx="6449100" cy="31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600"/>
              <a:t>The original training set, including 7,481 frames, is separated into a 3,712 training split a 3,769 validation split. </a:t>
            </a:r>
            <a:endParaRPr sz="1600"/>
          </a:p>
          <a:p>
            <a:pPr indent="-330200" lvl="0" marL="457200" rtl="0" algn="l">
              <a:spcBef>
                <a:spcPts val="1200"/>
              </a:spcBef>
              <a:spcAft>
                <a:spcPts val="0"/>
              </a:spcAft>
              <a:buSzPts val="1600"/>
              <a:buChar char="●"/>
            </a:pPr>
            <a:r>
              <a:rPr lang="en" sz="1600"/>
              <a:t>Velodyne point clouds (29 GB): input data</a:t>
            </a:r>
            <a:endParaRPr sz="1600"/>
          </a:p>
          <a:p>
            <a:pPr indent="-330200" lvl="0" marL="457200" rtl="0" algn="l">
              <a:spcBef>
                <a:spcPts val="0"/>
              </a:spcBef>
              <a:spcAft>
                <a:spcPts val="0"/>
              </a:spcAft>
              <a:buSzPts val="1600"/>
              <a:buChar char="●"/>
            </a:pPr>
            <a:r>
              <a:rPr lang="en" sz="1600"/>
              <a:t>Training labels of object data set (5 MB): input label</a:t>
            </a:r>
            <a:endParaRPr sz="1600"/>
          </a:p>
          <a:p>
            <a:pPr indent="-330200" lvl="0" marL="457200" rtl="0" algn="l">
              <a:spcBef>
                <a:spcPts val="0"/>
              </a:spcBef>
              <a:spcAft>
                <a:spcPts val="0"/>
              </a:spcAft>
              <a:buSzPts val="1600"/>
              <a:buChar char="●"/>
            </a:pPr>
            <a:r>
              <a:rPr lang="en" sz="1600"/>
              <a:t>Camera calibration matrices of object data set (16 MB): for visualization of predictions</a:t>
            </a:r>
            <a:endParaRPr sz="1600"/>
          </a:p>
          <a:p>
            <a:pPr indent="-330200" lvl="0" marL="457200" rtl="0" algn="l">
              <a:spcBef>
                <a:spcPts val="0"/>
              </a:spcBef>
              <a:spcAft>
                <a:spcPts val="0"/>
              </a:spcAft>
              <a:buSzPts val="1600"/>
              <a:buChar char="●"/>
            </a:pPr>
            <a:r>
              <a:rPr lang="en" sz="1600"/>
              <a:t>Left color images of object data set (12 GB): for visualization of predictions</a:t>
            </a:r>
            <a:endParaRPr sz="1600"/>
          </a:p>
          <a:p>
            <a:pPr indent="0" lvl="0" marL="0" rtl="0" algn="l">
              <a:spcBef>
                <a:spcPts val="1200"/>
              </a:spcBef>
              <a:spcAft>
                <a:spcPts val="1200"/>
              </a:spcAft>
              <a:buNone/>
            </a:pPr>
            <a:r>
              <a:rPr lang="en" sz="1600"/>
              <a:t>Using the cropped point cloud data for training and validation(15.6 GB) Point clouds outside the image coordinates are removed. </a:t>
            </a:r>
            <a:endParaRPr sz="1600"/>
          </a:p>
        </p:txBody>
      </p:sp>
      <p:pic>
        <p:nvPicPr>
          <p:cNvPr id="105" name="Google Shape;105;p18"/>
          <p:cNvPicPr preferRelativeResize="0"/>
          <p:nvPr/>
        </p:nvPicPr>
        <p:blipFill rotWithShape="1">
          <a:blip r:embed="rId3">
            <a:alphaModFix/>
          </a:blip>
          <a:srcRect b="0" l="0" r="46354" t="0"/>
          <a:stretch/>
        </p:blipFill>
        <p:spPr>
          <a:xfrm>
            <a:off x="217500" y="880375"/>
            <a:ext cx="2182749" cy="3531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Backbone Network</a:t>
            </a:r>
            <a:endParaRPr/>
          </a:p>
        </p:txBody>
      </p:sp>
      <p:sp>
        <p:nvSpPr>
          <p:cNvPr id="111" name="Google Shape;111;p19"/>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2D Cascade RCNN</a:t>
            </a:r>
            <a:endParaRPr b="1" sz="2100">
              <a:solidFill>
                <a:schemeClr val="dk1"/>
              </a:solidFill>
            </a:endParaRPr>
          </a:p>
          <a:p>
            <a:pPr indent="-330200" lvl="0" marL="457200" rtl="0" algn="l">
              <a:spcBef>
                <a:spcPts val="1600"/>
              </a:spcBef>
              <a:spcAft>
                <a:spcPts val="0"/>
              </a:spcAft>
              <a:buSzPts val="1600"/>
              <a:buChar char="●"/>
            </a:pPr>
            <a:r>
              <a:rPr lang="en" sz="1600"/>
              <a:t>They fine-tune </a:t>
            </a:r>
            <a:r>
              <a:rPr lang="en" sz="1600"/>
              <a:t>Cascaded</a:t>
            </a:r>
            <a:r>
              <a:rPr lang="en" sz="1600"/>
              <a:t> RCNN pre-trained model on COCO with 6 epochs on Kitti.</a:t>
            </a:r>
            <a:endParaRPr sz="1600"/>
          </a:p>
          <a:p>
            <a:pPr indent="-330200" lvl="0" marL="457200" rtl="0" algn="l">
              <a:spcBef>
                <a:spcPts val="1200"/>
              </a:spcBef>
              <a:spcAft>
                <a:spcPts val="1200"/>
              </a:spcAft>
              <a:buSzPts val="1600"/>
              <a:buChar char="●"/>
            </a:pPr>
            <a:r>
              <a:rPr lang="en" sz="1600"/>
              <a:t>Trained for 4 epochs </a:t>
            </a:r>
            <a:endParaRPr sz="1600"/>
          </a:p>
        </p:txBody>
      </p:sp>
      <p:sp>
        <p:nvSpPr>
          <p:cNvPr id="112" name="Google Shape;112;p19"/>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3D PV-RCNN</a:t>
            </a:r>
            <a:endParaRPr b="1" sz="2100">
              <a:solidFill>
                <a:schemeClr val="dk1"/>
              </a:solidFill>
            </a:endParaRPr>
          </a:p>
          <a:p>
            <a:pPr indent="-330200" lvl="0" marL="457200" rtl="0" algn="l">
              <a:spcBef>
                <a:spcPts val="1600"/>
              </a:spcBef>
              <a:spcAft>
                <a:spcPts val="0"/>
              </a:spcAft>
              <a:buSzPts val="1600"/>
              <a:buChar char="●"/>
            </a:pPr>
            <a:r>
              <a:rPr lang="en" sz="1600"/>
              <a:t>They pre-train PV-RCNN about 60 epochs on the KITTI dataset “learnable weights randomly initialized”</a:t>
            </a:r>
            <a:endParaRPr sz="1600"/>
          </a:p>
          <a:p>
            <a:pPr indent="-330200" lvl="0" marL="457200" rtl="0" algn="l">
              <a:spcBef>
                <a:spcPts val="1200"/>
              </a:spcBef>
              <a:spcAft>
                <a:spcPts val="1200"/>
              </a:spcAft>
              <a:buSzPts val="1600"/>
              <a:buChar char="●"/>
            </a:pPr>
            <a:r>
              <a:rPr lang="en" sz="1600"/>
              <a:t>Found pre-trained PV-RCNN model for 80 epochs</a:t>
            </a:r>
            <a:endParaRPr sz="1600"/>
          </a:p>
        </p:txBody>
      </p:sp>
      <p:pic>
        <p:nvPicPr>
          <p:cNvPr id="113" name="Google Shape;113;p19"/>
          <p:cNvPicPr preferRelativeResize="0"/>
          <p:nvPr/>
        </p:nvPicPr>
        <p:blipFill rotWithShape="1">
          <a:blip r:embed="rId3">
            <a:alphaModFix/>
          </a:blip>
          <a:srcRect b="0" l="33851" r="31483" t="9877"/>
          <a:stretch/>
        </p:blipFill>
        <p:spPr>
          <a:xfrm>
            <a:off x="99075" y="731238"/>
            <a:ext cx="2301176" cy="368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Cascade RCNN</a:t>
            </a:r>
            <a:endParaRPr/>
          </a:p>
        </p:txBody>
      </p:sp>
      <p:pic>
        <p:nvPicPr>
          <p:cNvPr id="119" name="Google Shape;119;p20"/>
          <p:cNvPicPr preferRelativeResize="0"/>
          <p:nvPr/>
        </p:nvPicPr>
        <p:blipFill>
          <a:blip r:embed="rId3">
            <a:alphaModFix/>
          </a:blip>
          <a:stretch>
            <a:fillRect/>
          </a:stretch>
        </p:blipFill>
        <p:spPr>
          <a:xfrm>
            <a:off x="192863" y="1710775"/>
            <a:ext cx="8810625" cy="2838450"/>
          </a:xfrm>
          <a:prstGeom prst="rect">
            <a:avLst/>
          </a:prstGeom>
          <a:noFill/>
          <a:ln>
            <a:noFill/>
          </a:ln>
        </p:spPr>
      </p:pic>
      <p:sp>
        <p:nvSpPr>
          <p:cNvPr id="120" name="Google Shape;120;p20"/>
          <p:cNvSpPr txBox="1"/>
          <p:nvPr/>
        </p:nvSpPr>
        <p:spPr>
          <a:xfrm>
            <a:off x="384225" y="1177425"/>
            <a:ext cx="84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result is for the </a:t>
            </a:r>
            <a:r>
              <a:rPr lang="en">
                <a:latin typeface="Lato"/>
                <a:ea typeface="Lato"/>
                <a:cs typeface="Lato"/>
                <a:sym typeface="Lato"/>
              </a:rPr>
              <a:t>initial</a:t>
            </a:r>
            <a:r>
              <a:rPr lang="en">
                <a:latin typeface="Lato"/>
                <a:ea typeface="Lato"/>
                <a:cs typeface="Lato"/>
                <a:sym typeface="Lato"/>
              </a:rPr>
              <a:t> model that trained on COCO dataset.</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Cascade RCNN 2 Epochs</a:t>
            </a:r>
            <a:endParaRPr/>
          </a:p>
        </p:txBody>
      </p:sp>
      <p:pic>
        <p:nvPicPr>
          <p:cNvPr id="126" name="Google Shape;126;p21"/>
          <p:cNvPicPr preferRelativeResize="0"/>
          <p:nvPr/>
        </p:nvPicPr>
        <p:blipFill rotWithShape="1">
          <a:blip r:embed="rId3">
            <a:alphaModFix/>
          </a:blip>
          <a:srcRect b="0" l="0" r="0" t="37776"/>
          <a:stretch/>
        </p:blipFill>
        <p:spPr>
          <a:xfrm>
            <a:off x="805625" y="3160475"/>
            <a:ext cx="7374750" cy="1481275"/>
          </a:xfrm>
          <a:prstGeom prst="rect">
            <a:avLst/>
          </a:prstGeom>
          <a:noFill/>
          <a:ln>
            <a:noFill/>
          </a:ln>
        </p:spPr>
      </p:pic>
      <p:pic>
        <p:nvPicPr>
          <p:cNvPr id="127" name="Google Shape;127;p21"/>
          <p:cNvPicPr preferRelativeResize="0"/>
          <p:nvPr/>
        </p:nvPicPr>
        <p:blipFill>
          <a:blip r:embed="rId4">
            <a:alphaModFix/>
          </a:blip>
          <a:stretch>
            <a:fillRect/>
          </a:stretch>
        </p:blipFill>
        <p:spPr>
          <a:xfrm>
            <a:off x="2077125" y="1211350"/>
            <a:ext cx="4724400" cy="169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423A83"/>
      </a:dk1>
      <a:lt1>
        <a:srgbClr val="FFFFFF"/>
      </a:lt1>
      <a:dk2>
        <a:srgbClr val="000000"/>
      </a:dk2>
      <a:lt2>
        <a:srgbClr val="423A83"/>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